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3" r:id="rId1"/>
    <p:sldMasterId id="2147483835" r:id="rId2"/>
  </p:sldMasterIdLst>
  <p:notesMasterIdLst>
    <p:notesMasterId r:id="rId27"/>
  </p:notesMasterIdLst>
  <p:handoutMasterIdLst>
    <p:handoutMasterId r:id="rId28"/>
  </p:handoutMasterIdLst>
  <p:sldIdLst>
    <p:sldId id="278" r:id="rId3"/>
    <p:sldId id="397" r:id="rId4"/>
    <p:sldId id="401" r:id="rId5"/>
    <p:sldId id="362" r:id="rId6"/>
    <p:sldId id="363" r:id="rId7"/>
    <p:sldId id="396" r:id="rId8"/>
    <p:sldId id="398" r:id="rId9"/>
    <p:sldId id="399" r:id="rId10"/>
    <p:sldId id="400" r:id="rId11"/>
    <p:sldId id="402" r:id="rId12"/>
    <p:sldId id="353" r:id="rId13"/>
    <p:sldId id="358" r:id="rId14"/>
    <p:sldId id="404" r:id="rId15"/>
    <p:sldId id="403" r:id="rId16"/>
    <p:sldId id="405" r:id="rId17"/>
    <p:sldId id="406" r:id="rId18"/>
    <p:sldId id="360" r:id="rId19"/>
    <p:sldId id="407" r:id="rId20"/>
    <p:sldId id="408" r:id="rId21"/>
    <p:sldId id="410" r:id="rId22"/>
    <p:sldId id="411" r:id="rId23"/>
    <p:sldId id="409" r:id="rId24"/>
    <p:sldId id="413" r:id="rId25"/>
    <p:sldId id="412" r:id="rId26"/>
  </p:sldIdLst>
  <p:sldSz cx="12192000" cy="68580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1"/>
    <p:restoredTop sz="89963" autoAdjust="0"/>
  </p:normalViewPr>
  <p:slideViewPr>
    <p:cSldViewPr>
      <p:cViewPr varScale="1">
        <p:scale>
          <a:sx n="99" d="100"/>
          <a:sy n="99" d="100"/>
        </p:scale>
        <p:origin x="552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B304A3F5-AF44-AF4B-91D0-F33DAF3E732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B8A8A534-F1C1-3741-860C-705792151FF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428" name="Rectangle 4">
            <a:extLst>
              <a:ext uri="{FF2B5EF4-FFF2-40B4-BE49-F238E27FC236}">
                <a16:creationId xmlns:a16="http://schemas.microsoft.com/office/drawing/2014/main" id="{7952C0E6-BEBA-9641-869C-543B38E633AB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429" name="Rectangle 5">
            <a:extLst>
              <a:ext uri="{FF2B5EF4-FFF2-40B4-BE49-F238E27FC236}">
                <a16:creationId xmlns:a16="http://schemas.microsoft.com/office/drawing/2014/main" id="{289214B1-C7DF-984A-B586-58E7A5C82AEC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E3C49A6-6DF3-E84B-A13A-767B235A0EE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3FA32528-B878-6141-99B5-42A76CD664C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4352F644-EB5E-7E43-9CFF-E2196933295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>
            <a:extLst>
              <a:ext uri="{FF2B5EF4-FFF2-40B4-BE49-F238E27FC236}">
                <a16:creationId xmlns:a16="http://schemas.microsoft.com/office/drawing/2014/main" id="{EE20A590-B984-5A4F-99B7-9A8506A061E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>
            <a:extLst>
              <a:ext uri="{FF2B5EF4-FFF2-40B4-BE49-F238E27FC236}">
                <a16:creationId xmlns:a16="http://schemas.microsoft.com/office/drawing/2014/main" id="{74858C06-6356-C548-93D9-FCFE8CF65B1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>
            <a:extLst>
              <a:ext uri="{FF2B5EF4-FFF2-40B4-BE49-F238E27FC236}">
                <a16:creationId xmlns:a16="http://schemas.microsoft.com/office/drawing/2014/main" id="{562CC8F0-B444-E841-B7E8-F99408D7FA1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>
            <a:extLst>
              <a:ext uri="{FF2B5EF4-FFF2-40B4-BE49-F238E27FC236}">
                <a16:creationId xmlns:a16="http://schemas.microsoft.com/office/drawing/2014/main" id="{1AB63BB7-F43D-3043-9136-47305FDFFAE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anose="02020603050405020304" pitchFamily="18" charset="0"/>
              </a:defRPr>
            </a:lvl1pPr>
          </a:lstStyle>
          <a:p>
            <a:fld id="{F550A2F6-C61B-F640-BCD3-B3F5827A6A2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>
            <a:extLst>
              <a:ext uri="{FF2B5EF4-FFF2-40B4-BE49-F238E27FC236}">
                <a16:creationId xmlns:a16="http://schemas.microsoft.com/office/drawing/2014/main" id="{536F7D92-B8DC-9542-A0C7-1068F6834E6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77A8A01-4B63-3F40-A0A6-4946BB84EAEA}" type="slidenum">
              <a:rPr lang="en-US" altLang="en-US"/>
              <a:pPr algn="r" eaLnBrk="1" hangingPunct="1"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5AA6745F-8A6F-0542-AA48-29CAAC0CC8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2292" name="Rectangle 3">
            <a:extLst>
              <a:ext uri="{FF2B5EF4-FFF2-40B4-BE49-F238E27FC236}">
                <a16:creationId xmlns:a16="http://schemas.microsoft.com/office/drawing/2014/main" id="{B252EAB0-6F67-AB45-A66A-991CB0596D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A39BEB22-DC21-BF41-9958-568E1B8E63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AB4F3554-3936-5149-8E3C-18EF4C117D5E}" type="slidenum">
              <a:rPr lang="en-US" altLang="en-US"/>
              <a:pPr algn="r" eaLnBrk="1" hangingPunct="1">
                <a:spcBef>
                  <a:spcPct val="0"/>
                </a:spcBef>
              </a:pPr>
              <a:t>14</a:t>
            </a:fld>
            <a:endParaRPr lang="en-US" altLang="en-US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4C6060C6-1AEA-F647-9E43-F8ECAFA3B3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3EF1BC27-A971-EC44-BC0F-67BEA17EC8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39174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>
            <a:extLst>
              <a:ext uri="{FF2B5EF4-FFF2-40B4-BE49-F238E27FC236}">
                <a16:creationId xmlns:a16="http://schemas.microsoft.com/office/drawing/2014/main" id="{2BEB3EBF-63C0-A84B-98B5-3672F494CD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05DD0D0-A086-144D-B376-EB22639ADB5E}" type="slidenum">
              <a:rPr lang="en-US" altLang="en-US"/>
              <a:pPr algn="r" eaLnBrk="1" hangingPunct="1">
                <a:spcBef>
                  <a:spcPct val="0"/>
                </a:spcBef>
              </a:pPr>
              <a:t>17</a:t>
            </a:fld>
            <a:endParaRPr lang="en-US" altLang="en-US"/>
          </a:p>
        </p:txBody>
      </p:sp>
      <p:sp>
        <p:nvSpPr>
          <p:cNvPr id="25603" name="Rectangle 2">
            <a:extLst>
              <a:ext uri="{FF2B5EF4-FFF2-40B4-BE49-F238E27FC236}">
                <a16:creationId xmlns:a16="http://schemas.microsoft.com/office/drawing/2014/main" id="{141274C3-E5FA-8A42-BF00-4A90A315E7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8D0A4AC4-8916-4440-AB46-21CF972FAD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77715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B8D41D90-5C34-094A-97DB-C8032B1E2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048B8E41-7A9E-FD4B-BEE7-A1EF642BFE74}" type="slidenum">
              <a:rPr lang="en-US" altLang="en-US"/>
              <a:pPr algn="r" eaLnBrk="1" hangingPunct="1">
                <a:spcBef>
                  <a:spcPct val="0"/>
                </a:spcBef>
              </a:pPr>
              <a:t>18</a:t>
            </a:fld>
            <a:endParaRPr lang="en-US" altLang="en-US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DFD71663-6B98-0045-8B6A-1128E5628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2D544F11-7289-F64F-8B4F-A0BB5F4B43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2008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B8D41D90-5C34-094A-97DB-C8032B1E2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048B8E41-7A9E-FD4B-BEE7-A1EF642BFE74}" type="slidenum">
              <a:rPr lang="en-US" altLang="en-US"/>
              <a:pPr algn="r" eaLnBrk="1" hangingPunct="1">
                <a:spcBef>
                  <a:spcPct val="0"/>
                </a:spcBef>
              </a:pPr>
              <a:t>19</a:t>
            </a:fld>
            <a:endParaRPr lang="en-US" altLang="en-US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DFD71663-6B98-0045-8B6A-1128E5628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2D544F11-7289-F64F-8B4F-A0BB5F4B43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44713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>
            <a:extLst>
              <a:ext uri="{FF2B5EF4-FFF2-40B4-BE49-F238E27FC236}">
                <a16:creationId xmlns:a16="http://schemas.microsoft.com/office/drawing/2014/main" id="{2BEB3EBF-63C0-A84B-98B5-3672F494CD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505DD0D0-A086-144D-B376-EB22639ADB5E}" type="slidenum">
              <a:rPr lang="en-US" altLang="en-US"/>
              <a:pPr algn="r" eaLnBrk="1" hangingPunct="1">
                <a:spcBef>
                  <a:spcPct val="0"/>
                </a:spcBef>
              </a:pPr>
              <a:t>23</a:t>
            </a:fld>
            <a:endParaRPr lang="en-US" altLang="en-US"/>
          </a:p>
        </p:txBody>
      </p:sp>
      <p:sp>
        <p:nvSpPr>
          <p:cNvPr id="25603" name="Rectangle 2">
            <a:extLst>
              <a:ext uri="{FF2B5EF4-FFF2-40B4-BE49-F238E27FC236}">
                <a16:creationId xmlns:a16="http://schemas.microsoft.com/office/drawing/2014/main" id="{141274C3-E5FA-8A42-BF00-4A90A315E7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8D0A4AC4-8916-4440-AB46-21CF972FAD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099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B8D41D90-5C34-094A-97DB-C8032B1E2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048B8E41-7A9E-FD4B-BEE7-A1EF642BFE74}" type="slidenum">
              <a:rPr lang="en-US" altLang="en-US"/>
              <a:pPr algn="r" eaLnBrk="1" hangingPunct="1">
                <a:spcBef>
                  <a:spcPct val="0"/>
                </a:spcBef>
              </a:pPr>
              <a:t>4</a:t>
            </a:fld>
            <a:endParaRPr lang="en-US" altLang="en-US"/>
          </a:p>
        </p:txBody>
      </p:sp>
      <p:sp>
        <p:nvSpPr>
          <p:cNvPr id="16387" name="Rectangle 2">
            <a:extLst>
              <a:ext uri="{FF2B5EF4-FFF2-40B4-BE49-F238E27FC236}">
                <a16:creationId xmlns:a16="http://schemas.microsoft.com/office/drawing/2014/main" id="{DFD71663-6B98-0045-8B6A-1128E56282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6388" name="Rectangle 3">
            <a:extLst>
              <a:ext uri="{FF2B5EF4-FFF2-40B4-BE49-F238E27FC236}">
                <a16:creationId xmlns:a16="http://schemas.microsoft.com/office/drawing/2014/main" id="{2D544F11-7289-F64F-8B4F-A0BB5F4B43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6B857036-218A-C946-BBA6-667529E16FF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37701786-0E12-FE47-A166-938AEB0BB56C}" type="slidenum">
              <a:rPr lang="en-US" altLang="en-US"/>
              <a:pPr algn="r" eaLnBrk="1" hangingPunct="1">
                <a:spcBef>
                  <a:spcPct val="0"/>
                </a:spcBef>
              </a:pPr>
              <a:t>5</a:t>
            </a:fld>
            <a:endParaRPr lang="en-US" altLang="en-US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A3DFDEE-E1D9-0D40-93C7-2A03C0784F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91A1029-71F9-FE46-917B-C62DA4013F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A0316883-48CA-8A4E-A444-BC945A867C4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C5F76D4E-D334-9A49-99D4-CD9B28F96574}" type="slidenum">
              <a:rPr lang="en-US" altLang="en-US"/>
              <a:pPr algn="r" eaLnBrk="1" hangingPunct="1"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28EDDD33-AF9D-F040-A55A-58C475B2810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E2F4B046-137F-3C41-A690-9E3ECF103B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A0316883-48CA-8A4E-A444-BC945A867C4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C5F76D4E-D334-9A49-99D4-CD9B28F96574}" type="slidenum">
              <a:rPr lang="en-US" altLang="en-US"/>
              <a:pPr algn="r" eaLnBrk="1" hangingPunct="1"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28EDDD33-AF9D-F040-A55A-58C475B2810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E2F4B046-137F-3C41-A690-9E3ECF103B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5367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A0316883-48CA-8A4E-A444-BC945A867C4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C5F76D4E-D334-9A49-99D4-CD9B28F96574}" type="slidenum">
              <a:rPr lang="en-US" altLang="en-US"/>
              <a:pPr algn="r" eaLnBrk="1" hangingPunct="1"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28EDDD33-AF9D-F040-A55A-58C475B2810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E2F4B046-137F-3C41-A690-9E3ECF103B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10645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id="{B97A7A35-38F9-E74E-853C-AE625B61EDB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FFFB52E3-9529-2A4F-BFF5-B2182CA5C611}" type="slidenum">
              <a:rPr lang="en-US" altLang="en-US"/>
              <a:pPr algn="r" eaLnBrk="1" hangingPunct="1"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1E854F86-1B49-2E45-ACB5-63A3E6616B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1BE31A66-9ECD-2049-9F35-4B18F2921B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5261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>
            <a:extLst>
              <a:ext uri="{FF2B5EF4-FFF2-40B4-BE49-F238E27FC236}">
                <a16:creationId xmlns:a16="http://schemas.microsoft.com/office/drawing/2014/main" id="{B97A7A35-38F9-E74E-853C-AE625B61EDB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FFFB52E3-9529-2A4F-BFF5-B2182CA5C611}" type="slidenum">
              <a:rPr lang="en-US" altLang="en-US"/>
              <a:pPr algn="r" eaLnBrk="1" hangingPunct="1"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1E854F86-1B49-2E45-ACB5-63A3E6616B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>
            <a:extLst>
              <a:ext uri="{FF2B5EF4-FFF2-40B4-BE49-F238E27FC236}">
                <a16:creationId xmlns:a16="http://schemas.microsoft.com/office/drawing/2014/main" id="{1BE31A66-9ECD-2049-9F35-4B18F2921B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3295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A39BEB22-DC21-BF41-9958-568E1B8E63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algn="l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AB4F3554-3936-5149-8E3C-18EF4C117D5E}" type="slidenum">
              <a:rPr lang="en-US" altLang="en-US"/>
              <a:pPr algn="r" eaLnBrk="1" hangingPunct="1">
                <a:spcBef>
                  <a:spcPct val="0"/>
                </a:spcBef>
              </a:pPr>
              <a:t>12</a:t>
            </a:fld>
            <a:endParaRPr lang="en-US" altLang="en-US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4C6060C6-1AEA-F647-9E43-F8ECAFA3B3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3EF1BC27-A971-EC44-BC0F-67BEA17EC8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4117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4" y="609601"/>
            <a:ext cx="8676223" cy="2743199"/>
          </a:xfrm>
        </p:spPr>
        <p:txBody>
          <a:bodyPr anchor="b">
            <a:normAutofit/>
          </a:bodyPr>
          <a:lstStyle>
            <a:lvl1pPr algn="ctr">
              <a:defRPr sz="32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4" y="3886200"/>
            <a:ext cx="8676223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2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BF3807-6E2F-A045-A64F-81BC32CDEED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1526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3BCEA-2585-844B-95E8-99BEE6297A2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6429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4" y="609601"/>
            <a:ext cx="8676223" cy="2743199"/>
          </a:xfrm>
        </p:spPr>
        <p:txBody>
          <a:bodyPr anchor="b">
            <a:normAutofit/>
          </a:bodyPr>
          <a:lstStyle>
            <a:lvl1pPr algn="ctr">
              <a:defRPr sz="3200">
                <a:ln w="3175" cmpd="sng"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4" y="3886200"/>
            <a:ext cx="8676223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2571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B30ED-6ACB-1049-B9DC-10DD6045A04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9074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B2AA5-EBAA-C14B-9C8D-0A3CFA30D80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08190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5" y="609601"/>
            <a:ext cx="9905999" cy="5181600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20E88-3387-EA41-97B4-95E8E3F7165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51280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048000"/>
            <a:ext cx="8686800" cy="1468800"/>
          </a:xfrm>
        </p:spPr>
        <p:txBody>
          <a:bodyPr anchor="b">
            <a:normAutofit/>
          </a:bodyPr>
          <a:lstStyle>
            <a:lvl1pPr algn="r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4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</a:defRPr>
            </a:lvl1pPr>
            <a:lvl2pPr marL="257175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F72F4-C10C-7C4A-83F8-4B41B4E29E8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5434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7003"/>
            <a:ext cx="4876800" cy="312420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20E88-3387-EA41-97B4-95E8E3F7165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64617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609601"/>
            <a:ext cx="4876800" cy="5181600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609603"/>
            <a:ext cx="4876800" cy="518160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20E88-3387-EA41-97B4-95E8E3F7165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06588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itle and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5" y="2658533"/>
            <a:ext cx="4876799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6"/>
            <a:ext cx="4876800" cy="2547937"/>
          </a:xfrm>
        </p:spPr>
        <p:txBody>
          <a:bodyPr anchor="t"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612" y="2667000"/>
            <a:ext cx="487680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4" y="3243266"/>
            <a:ext cx="4876801" cy="2547937"/>
          </a:xfrm>
        </p:spPr>
        <p:txBody>
          <a:bodyPr anchor="t"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20E88-3387-EA41-97B4-95E8E3F7165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24572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5" y="626534"/>
            <a:ext cx="4876799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1236676"/>
            <a:ext cx="4876800" cy="4554523"/>
          </a:xfrm>
        </p:spPr>
        <p:txBody>
          <a:bodyPr anchor="t"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612" y="635007"/>
            <a:ext cx="487680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4" y="1236676"/>
            <a:ext cx="4876801" cy="4554523"/>
          </a:xfrm>
        </p:spPr>
        <p:txBody>
          <a:bodyPr anchor="t"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20E88-3387-EA41-97B4-95E8E3F7165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83948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05C15-21B9-AC42-8A5E-11B7E2E5D8C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50936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spcBef>
                <a:spcPts val="2400"/>
              </a:spcBef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27B439-8FEB-3F42-B7AF-F330526E1B1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89470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FCBB0-4CBB-E543-AC5C-83958269499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2701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5" y="609601"/>
            <a:ext cx="9905999" cy="5181600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2BF0-F7E4-C446-AB53-130C7209B71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1676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048000"/>
            <a:ext cx="8686800" cy="1468800"/>
          </a:xfrm>
        </p:spPr>
        <p:txBody>
          <a:bodyPr anchor="b">
            <a:normAutofit/>
          </a:bodyPr>
          <a:lstStyle>
            <a:lvl1pPr algn="r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4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257175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B086D-972B-E741-A871-2E8B9294924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9635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7003"/>
            <a:ext cx="4876800" cy="312420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2BF0-F7E4-C446-AB53-130C7209B71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663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609601"/>
            <a:ext cx="4876800" cy="5181600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609603"/>
            <a:ext cx="4876800" cy="5181601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2BF0-F7E4-C446-AB53-130C7209B71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6037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itle and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5" y="2658533"/>
            <a:ext cx="4876799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6"/>
            <a:ext cx="4876800" cy="2547937"/>
          </a:xfrm>
        </p:spPr>
        <p:txBody>
          <a:bodyPr anchor="t"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612" y="2667000"/>
            <a:ext cx="487680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4" y="3243266"/>
            <a:ext cx="4876801" cy="2547937"/>
          </a:xfrm>
        </p:spPr>
        <p:txBody>
          <a:bodyPr anchor="t"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2BF0-F7E4-C446-AB53-130C7209B71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0702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5" y="626534"/>
            <a:ext cx="4876799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1236676"/>
            <a:ext cx="4876800" cy="4554523"/>
          </a:xfrm>
        </p:spPr>
        <p:txBody>
          <a:bodyPr anchor="t"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612" y="635007"/>
            <a:ext cx="487680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4" y="1236676"/>
            <a:ext cx="4876801" cy="4554523"/>
          </a:xfrm>
        </p:spPr>
        <p:txBody>
          <a:bodyPr anchor="t">
            <a:no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800"/>
            </a:lvl4pPr>
            <a:lvl5pPr>
              <a:defRPr sz="1800"/>
            </a:lvl5pPr>
            <a:lvl6pPr>
              <a:defRPr sz="675"/>
            </a:lvl6pPr>
            <a:lvl7pPr>
              <a:defRPr sz="675"/>
            </a:lvl7pPr>
            <a:lvl8pPr>
              <a:defRPr sz="675"/>
            </a:lvl8pPr>
            <a:lvl9pPr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2BF0-F7E4-C446-AB53-130C7209B71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7467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AF11A-AA59-1E4D-B36A-FD6985FAA93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9894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5" y="609600"/>
            <a:ext cx="9905999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5" y="2667003"/>
            <a:ext cx="9905999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9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6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9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6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5" y="5883279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6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E4C2BF0-F7E4-C446-AB53-130C7209B710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5226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</p:sldLayoutIdLst>
  <p:txStyles>
    <p:titleStyle>
      <a:lvl1pPr algn="l" defTabSz="257175" rtl="0" eaLnBrk="1" latinLnBrk="0" hangingPunct="1">
        <a:spcBef>
          <a:spcPct val="0"/>
        </a:spcBef>
        <a:buNone/>
        <a:defRPr sz="28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Helvetica" pitchFamily="2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257175" rtl="0" eaLnBrk="1" latinLnBrk="0" hangingPunct="1">
        <a:spcBef>
          <a:spcPts val="2400"/>
        </a:spcBef>
        <a:spcAft>
          <a:spcPts val="300"/>
        </a:spcAft>
        <a:buClr>
          <a:schemeClr val="tx1"/>
        </a:buClr>
        <a:buSzPct val="100000"/>
        <a:buFont typeface="Arial"/>
        <a:buNone/>
        <a:defRPr sz="3200" kern="1200" cap="none" baseline="0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257175" indent="0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None/>
        <a:defRPr sz="2800" kern="1200" cap="none" baseline="0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514350" indent="0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None/>
        <a:defRPr sz="2400" kern="1200" cap="none" baseline="0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771525" indent="0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None/>
        <a:defRPr sz="1800" kern="1200" cap="none" baseline="0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1028700" indent="0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None/>
        <a:defRPr sz="1800" kern="1200" cap="none" baseline="0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1414463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Char char="•"/>
        <a:defRPr sz="675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1671638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Char char="•"/>
        <a:defRPr sz="675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1928813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Char char="•"/>
        <a:defRPr sz="675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2185988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Char char="•"/>
        <a:defRPr sz="675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5" y="609600"/>
            <a:ext cx="9905999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5" y="2667003"/>
            <a:ext cx="9905999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9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6" b="1" i="0">
                <a:solidFill>
                  <a:sysClr val="windowText" lastClr="000000"/>
                </a:solidFill>
                <a:effectLst/>
                <a:latin typeface="+mn-lt"/>
              </a:defRPr>
            </a:lvl1pPr>
          </a:lstStyle>
          <a:p>
            <a:pPr algn="l"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9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6" b="1" i="0">
                <a:solidFill>
                  <a:sysClr val="windowText" lastClr="000000"/>
                </a:solidFill>
                <a:effectLst/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5" y="5883279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6" b="1" i="0">
                <a:solidFill>
                  <a:sysClr val="windowText" lastClr="000000"/>
                </a:solidFill>
                <a:effectLst/>
                <a:latin typeface="+mn-lt"/>
              </a:defRPr>
            </a:lvl1pPr>
          </a:lstStyle>
          <a:p>
            <a:fld id="{DBC20E88-3387-EA41-97B4-95E8E3F71656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197888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</p:sldLayoutIdLst>
  <p:hf sldNum="0" hdr="0" ftr="0" dt="0"/>
  <p:txStyles>
    <p:titleStyle>
      <a:lvl1pPr algn="l" defTabSz="257175" rtl="0" eaLnBrk="1" latinLnBrk="0" hangingPunct="1">
        <a:spcBef>
          <a:spcPct val="0"/>
        </a:spcBef>
        <a:buNone/>
        <a:defRPr sz="2800" kern="1200" cap="all">
          <a:ln w="3175" cmpd="sng">
            <a:noFill/>
          </a:ln>
          <a:solidFill>
            <a:sysClr val="windowText" lastClr="000000"/>
          </a:solidFill>
          <a:effectLst/>
          <a:latin typeface="Helvetica" pitchFamily="2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257175" rtl="0" eaLnBrk="1" latinLnBrk="0" hangingPunct="1">
        <a:spcBef>
          <a:spcPts val="2400"/>
        </a:spcBef>
        <a:spcAft>
          <a:spcPts val="300"/>
        </a:spcAft>
        <a:buClr>
          <a:schemeClr val="tx1"/>
        </a:buClr>
        <a:buSzPct val="100000"/>
        <a:buFont typeface="Arial"/>
        <a:buNone/>
        <a:defRPr sz="3200" kern="1200" cap="none" baseline="0">
          <a:solidFill>
            <a:sysClr val="windowText" lastClr="000000"/>
          </a:solidFill>
          <a:effectLst/>
          <a:latin typeface="+mn-lt"/>
          <a:ea typeface="+mn-ea"/>
          <a:cs typeface="+mn-cs"/>
        </a:defRPr>
      </a:lvl1pPr>
      <a:lvl2pPr marL="257175" indent="0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None/>
        <a:defRPr sz="2800" kern="1200" cap="none" baseline="0">
          <a:solidFill>
            <a:sysClr val="windowText" lastClr="000000"/>
          </a:solidFill>
          <a:effectLst/>
          <a:latin typeface="+mn-lt"/>
          <a:ea typeface="+mn-ea"/>
          <a:cs typeface="+mn-cs"/>
        </a:defRPr>
      </a:lvl2pPr>
      <a:lvl3pPr marL="514350" indent="0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None/>
        <a:defRPr sz="2400" kern="1200" cap="none" baseline="0">
          <a:solidFill>
            <a:sysClr val="windowText" lastClr="000000"/>
          </a:solidFill>
          <a:effectLst/>
          <a:latin typeface="+mn-lt"/>
          <a:ea typeface="+mn-ea"/>
          <a:cs typeface="+mn-cs"/>
        </a:defRPr>
      </a:lvl3pPr>
      <a:lvl4pPr marL="771525" indent="0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None/>
        <a:defRPr sz="1800" kern="1200" cap="none" baseline="0">
          <a:solidFill>
            <a:sysClr val="windowText" lastClr="000000"/>
          </a:solidFill>
          <a:effectLst/>
          <a:latin typeface="+mn-lt"/>
          <a:ea typeface="+mn-ea"/>
          <a:cs typeface="+mn-cs"/>
        </a:defRPr>
      </a:lvl4pPr>
      <a:lvl5pPr marL="1028700" indent="0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None/>
        <a:defRPr sz="1800" kern="1200" cap="none" baseline="0">
          <a:solidFill>
            <a:sysClr val="windowText" lastClr="000000"/>
          </a:solidFill>
          <a:effectLst/>
          <a:latin typeface="+mn-lt"/>
          <a:ea typeface="+mn-ea"/>
          <a:cs typeface="+mn-cs"/>
        </a:defRPr>
      </a:lvl5pPr>
      <a:lvl6pPr marL="1414463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Char char="•"/>
        <a:defRPr sz="675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1671638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Char char="•"/>
        <a:defRPr sz="675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1928813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Char char="•"/>
        <a:defRPr sz="675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2185988" indent="-128588" algn="l" defTabSz="257175" rtl="0" eaLnBrk="1" latinLnBrk="0" hangingPunct="1">
        <a:spcBef>
          <a:spcPct val="20000"/>
        </a:spcBef>
        <a:spcAft>
          <a:spcPts val="338"/>
        </a:spcAft>
        <a:buClr>
          <a:schemeClr val="tx1"/>
        </a:buClr>
        <a:buSzPct val="100000"/>
        <a:buFont typeface="Arial"/>
        <a:buChar char="•"/>
        <a:defRPr sz="675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6535CB07-76C3-2D49-81C7-62ADD929618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Seminar in Marketing Analytics</a:t>
            </a:r>
          </a:p>
        </p:txBody>
      </p:sp>
      <p:sp>
        <p:nvSpPr>
          <p:cNvPr id="3075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B0676F5D-6DDC-994B-8DC2-DE4AD833265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dirty="0"/>
              <a:t>Linear Regression</a:t>
            </a:r>
          </a:p>
          <a:p>
            <a:r>
              <a:rPr lang="en-US" altLang="en-US" dirty="0"/>
              <a:t>Analysis of Pilgrim Bank Case Study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6EB0158-2AC6-F249-BA45-B74F9C7AC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0"/>
            <a:ext cx="121859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98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9FE8CC3D-24C0-7C46-8BEA-2261686F65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question 2</a:t>
            </a:r>
          </a:p>
        </p:txBody>
      </p:sp>
      <p:sp>
        <p:nvSpPr>
          <p:cNvPr id="5123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E8AA2D2C-08F9-474C-93EB-EAD9CBA984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Based on the 1999 sample of customers, what can Green conclude about the average profitability of Pilgrim Bank customers?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1999 sample mean is $111.51</a:t>
            </a:r>
          </a:p>
          <a:p>
            <a:pPr lvl="1"/>
            <a:r>
              <a:rPr lang="en-US" altLang="en-US" dirty="0"/>
              <a:t>The 95% confidence interval of the population mean is ($108.50, $114.51)</a:t>
            </a:r>
          </a:p>
        </p:txBody>
      </p:sp>
    </p:spTree>
    <p:extLst>
      <p:ext uri="{BB962C8B-B14F-4D97-AF65-F5344CB8AC3E}">
        <p14:creationId xmlns:p14="http://schemas.microsoft.com/office/powerpoint/2010/main" val="3615251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CC0899CE-7131-B14F-A8FB-C06F2790CF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question 3</a:t>
            </a:r>
          </a:p>
        </p:txBody>
      </p:sp>
      <p:sp>
        <p:nvSpPr>
          <p:cNvPr id="7171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1DA0B8E0-69D1-C54E-9974-D2F271C757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Are online and offline customer different in term of their profitability?</a:t>
            </a:r>
          </a:p>
          <a:p>
            <a:pPr lvl="1"/>
            <a:r>
              <a:rPr lang="en-US" altLang="en-US" dirty="0"/>
              <a:t>For the </a:t>
            </a:r>
            <a:r>
              <a:rPr lang="en-US" altLang="en-US" dirty="0">
                <a:solidFill>
                  <a:schemeClr val="accent6"/>
                </a:solidFill>
              </a:rPr>
              <a:t>sample</a:t>
            </a:r>
            <a:r>
              <a:rPr lang="en-US" altLang="en-US" dirty="0"/>
              <a:t>, average profits for the online customers is  $5.88 more then the offline customers</a:t>
            </a:r>
          </a:p>
        </p:txBody>
      </p:sp>
    </p:spTree>
    <p:extLst>
      <p:ext uri="{BB962C8B-B14F-4D97-AF65-F5344CB8AC3E}">
        <p14:creationId xmlns:p14="http://schemas.microsoft.com/office/powerpoint/2010/main" val="2819806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1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1C9940-369C-054C-9619-6381703E63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7771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072B7D-7F6E-A243-AD89-74B66E92D2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288" y="0"/>
            <a:ext cx="60777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897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CC0899CE-7131-B14F-A8FB-C06F2790CF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question 3</a:t>
            </a:r>
          </a:p>
        </p:txBody>
      </p:sp>
      <p:sp>
        <p:nvSpPr>
          <p:cNvPr id="7171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1DA0B8E0-69D1-C54E-9974-D2F271C757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Is the difference in average profitability between online and offline customers in the sample indicative of a meaningful difference in profitability across these groups in </a:t>
            </a:r>
            <a:r>
              <a:rPr lang="en-US" altLang="en-US" dirty="0">
                <a:solidFill>
                  <a:schemeClr val="accent6"/>
                </a:solidFill>
              </a:rPr>
              <a:t>the entire population</a:t>
            </a:r>
            <a:r>
              <a:rPr lang="en-US" altLang="en-US" dirty="0"/>
              <a:t> of Pilgrim Bank’s customers?</a:t>
            </a:r>
          </a:p>
          <a:p>
            <a:pPr lvl="1"/>
            <a:r>
              <a:rPr lang="en-US" altLang="en-US" dirty="0"/>
              <a:t>At 95% confidence level, we could not find evidence that there is a difference between the groups for the whole population.</a:t>
            </a:r>
          </a:p>
        </p:txBody>
      </p:sp>
    </p:spTree>
    <p:extLst>
      <p:ext uri="{BB962C8B-B14F-4D97-AF65-F5344CB8AC3E}">
        <p14:creationId xmlns:p14="http://schemas.microsoft.com/office/powerpoint/2010/main" val="188736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1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65938-61E8-D94D-8399-324B6F0E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3</a:t>
            </a:r>
            <a:br>
              <a:rPr lang="en-US" dirty="0"/>
            </a:br>
            <a:r>
              <a:rPr lang="en-US" dirty="0"/>
              <a:t>Difference between Online &amp; Offline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C77EF-22B2-2A40-BC64-73B848F10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Hypothesis Test</a:t>
            </a:r>
          </a:p>
          <a:p>
            <a:pPr lvl="1"/>
            <a:r>
              <a:rPr lang="en-US" dirty="0"/>
              <a:t>Null Hypothesis: No Difference between groups</a:t>
            </a:r>
          </a:p>
          <a:p>
            <a:pPr lvl="1"/>
            <a:r>
              <a:rPr lang="en-US" dirty="0"/>
              <a:t>Alt Hypothesis: There is a difference between groups</a:t>
            </a:r>
          </a:p>
          <a:p>
            <a:r>
              <a:rPr lang="en-US" dirty="0"/>
              <a:t>P-value:</a:t>
            </a:r>
          </a:p>
          <a:p>
            <a:pPr lvl="1"/>
            <a:r>
              <a:rPr lang="en-US" dirty="0"/>
              <a:t>If you claim that Alt Hypothesis is true, what is the chance of being wrong</a:t>
            </a:r>
          </a:p>
        </p:txBody>
      </p:sp>
    </p:spTree>
    <p:extLst>
      <p:ext uri="{BB962C8B-B14F-4D97-AF65-F5344CB8AC3E}">
        <p14:creationId xmlns:p14="http://schemas.microsoft.com/office/powerpoint/2010/main" val="2374191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65938-61E8-D94D-8399-324B6F0E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3</a:t>
            </a:r>
            <a:br>
              <a:rPr lang="en-US" dirty="0"/>
            </a:br>
            <a:r>
              <a:rPr lang="en-US" dirty="0"/>
              <a:t>Is There a Difference between Groups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7F4FCCA-4C90-EC4E-A567-544428201C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5838340"/>
              </p:ext>
            </p:extLst>
          </p:nvPr>
        </p:nvGraphicFramePr>
        <p:xfrm>
          <a:off x="76200" y="3124200"/>
          <a:ext cx="12039600" cy="1308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76600">
                  <a:extLst>
                    <a:ext uri="{9D8B030D-6E8A-4147-A177-3AD203B41FA5}">
                      <a16:colId xmlns:a16="http://schemas.microsoft.com/office/drawing/2014/main" val="1412797460"/>
                    </a:ext>
                  </a:extLst>
                </a:gridCol>
                <a:gridCol w="1539240">
                  <a:extLst>
                    <a:ext uri="{9D8B030D-6E8A-4147-A177-3AD203B41FA5}">
                      <a16:colId xmlns:a16="http://schemas.microsoft.com/office/drawing/2014/main" val="2897181278"/>
                    </a:ext>
                  </a:extLst>
                </a:gridCol>
                <a:gridCol w="2407920">
                  <a:extLst>
                    <a:ext uri="{9D8B030D-6E8A-4147-A177-3AD203B41FA5}">
                      <a16:colId xmlns:a16="http://schemas.microsoft.com/office/drawing/2014/main" val="3869940511"/>
                    </a:ext>
                  </a:extLst>
                </a:gridCol>
                <a:gridCol w="2407920">
                  <a:extLst>
                    <a:ext uri="{9D8B030D-6E8A-4147-A177-3AD203B41FA5}">
                      <a16:colId xmlns:a16="http://schemas.microsoft.com/office/drawing/2014/main" val="1472546195"/>
                    </a:ext>
                  </a:extLst>
                </a:gridCol>
                <a:gridCol w="2407920">
                  <a:extLst>
                    <a:ext uri="{9D8B030D-6E8A-4147-A177-3AD203B41FA5}">
                      <a16:colId xmlns:a16="http://schemas.microsoft.com/office/drawing/2014/main" val="120249230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Estimate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Std. Error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t value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Pr(&gt;|t|)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759508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(Intercept)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110.79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1.64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67.68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0.00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4353686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 dirty="0">
                          <a:effectLst/>
                        </a:rPr>
                        <a:t>factor(online9)1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5.88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4.69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1.25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0.21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75235399"/>
                  </a:ext>
                </a:extLst>
              </a:tr>
            </a:tbl>
          </a:graphicData>
        </a:graphic>
      </p:graphicFrame>
      <p:sp>
        <p:nvSpPr>
          <p:cNvPr id="9" name="Oval 4">
            <a:extLst>
              <a:ext uri="{FF2B5EF4-FFF2-40B4-BE49-F238E27FC236}">
                <a16:creationId xmlns:a16="http://schemas.microsoft.com/office/drawing/2014/main" id="{24240FDC-D1AA-B64D-971E-9DEC529E36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72800" y="4029927"/>
            <a:ext cx="1371600" cy="381000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lr>
                <a:schemeClr val="hlink"/>
              </a:buClr>
              <a:buSzPct val="110000"/>
              <a:buFont typeface="Wingdings" pitchFamily="2" charset="2"/>
              <a:buBlip>
                <a:blip r:embed="rId2"/>
              </a:buBlip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10" name="Text Box 5">
            <a:extLst>
              <a:ext uri="{FF2B5EF4-FFF2-40B4-BE49-F238E27FC236}">
                <a16:creationId xmlns:a16="http://schemas.microsoft.com/office/drawing/2014/main" id="{F33BB88B-F4F2-F64B-9D9C-82EC035602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4627036"/>
            <a:ext cx="108204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hlink"/>
              </a:buClr>
              <a:buSzPct val="110000"/>
              <a:buFont typeface="Wingdings" pitchFamily="2" charset="2"/>
              <a:buBlip>
                <a:blip r:embed="rId2"/>
              </a:buBlip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800" dirty="0">
                <a:solidFill>
                  <a:srgbClr val="FF0000"/>
                </a:solidFill>
                <a:latin typeface="Helvetica" pitchFamily="2" charset="0"/>
              </a:rPr>
              <a:t>We do not have enough evidence that the two groups are different</a:t>
            </a:r>
          </a:p>
        </p:txBody>
      </p:sp>
    </p:spTree>
    <p:extLst>
      <p:ext uri="{BB962C8B-B14F-4D97-AF65-F5344CB8AC3E}">
        <p14:creationId xmlns:p14="http://schemas.microsoft.com/office/powerpoint/2010/main" val="24965944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E92CCDE-706F-F149-BC11-1B94F157A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question 4</a:t>
            </a:r>
          </a:p>
        </p:txBody>
      </p:sp>
      <p:sp>
        <p:nvSpPr>
          <p:cNvPr id="10243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0C0B45BE-7A27-5A47-BF37-0A3083898E6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What is the role of customer demographics in comparing online and offline profitability?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7036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3FDF7AF8-85CE-6C44-A634-A0550710C7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Data Preparation: Handling missing data</a:t>
            </a:r>
          </a:p>
        </p:txBody>
      </p:sp>
      <p:sp>
        <p:nvSpPr>
          <p:cNvPr id="7171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4C080880-A454-864F-A014-A8B088BE20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Delete the record</a:t>
            </a:r>
          </a:p>
          <a:p>
            <a:pPr lvl="1"/>
            <a:r>
              <a:rPr lang="en-US" altLang="en-US" dirty="0"/>
              <a:t>If you have plenty of the data this can be best method</a:t>
            </a:r>
          </a:p>
          <a:p>
            <a:r>
              <a:rPr lang="en-US" altLang="en-US" dirty="0"/>
              <a:t>Replace with imputed value (such as mean median)</a:t>
            </a:r>
          </a:p>
          <a:p>
            <a:pPr lvl="1"/>
            <a:r>
              <a:rPr lang="en-US" altLang="en-US" dirty="0"/>
              <a:t>Reduces the correlations between variables</a:t>
            </a:r>
          </a:p>
          <a:p>
            <a:r>
              <a:rPr lang="en-US" altLang="en-US" dirty="0"/>
              <a:t>Replace with 0 and add a dummy variable</a:t>
            </a:r>
          </a:p>
          <a:p>
            <a:pPr lvl="1"/>
            <a:r>
              <a:rPr lang="en-US" altLang="en-US" dirty="0"/>
              <a:t>If missing 1 otherwise 0</a:t>
            </a:r>
          </a:p>
        </p:txBody>
      </p:sp>
    </p:spTree>
    <p:extLst>
      <p:ext uri="{BB962C8B-B14F-4D97-AF65-F5344CB8AC3E}">
        <p14:creationId xmlns:p14="http://schemas.microsoft.com/office/powerpoint/2010/main" val="35668557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3FDF7AF8-85CE-6C44-A634-A0550710C7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Data Preparation: JOINING TWO Datasets</a:t>
            </a:r>
          </a:p>
        </p:txBody>
      </p:sp>
      <p:sp>
        <p:nvSpPr>
          <p:cNvPr id="7171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4C080880-A454-864F-A014-A8B088BE20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Use one of r join functions</a:t>
            </a:r>
          </a:p>
          <a:p>
            <a:pPr lvl="1"/>
            <a:r>
              <a:rPr lang="en-US" dirty="0" err="1">
                <a:solidFill>
                  <a:schemeClr val="accent6"/>
                </a:solidFill>
                <a:effectLst/>
              </a:rPr>
              <a:t>inner_join</a:t>
            </a:r>
            <a:endParaRPr lang="en-US" dirty="0">
              <a:solidFill>
                <a:schemeClr val="accent6"/>
              </a:solidFill>
              <a:effectLst/>
            </a:endParaRPr>
          </a:p>
          <a:p>
            <a:pPr lvl="1"/>
            <a:r>
              <a:rPr lang="en-US" altLang="en-US" dirty="0" err="1">
                <a:solidFill>
                  <a:schemeClr val="accent6"/>
                </a:solidFill>
                <a:effectLst/>
              </a:rPr>
              <a:t>left_join</a:t>
            </a:r>
            <a:endParaRPr lang="en-US" altLang="en-US" dirty="0">
              <a:solidFill>
                <a:schemeClr val="accent6"/>
              </a:solidFill>
              <a:effectLst/>
            </a:endParaRPr>
          </a:p>
          <a:p>
            <a:pPr lvl="1"/>
            <a:r>
              <a:rPr lang="en-US" altLang="en-US" dirty="0" err="1">
                <a:solidFill>
                  <a:schemeClr val="accent6"/>
                </a:solidFill>
                <a:effectLst/>
              </a:rPr>
              <a:t>right_join</a:t>
            </a:r>
            <a:endParaRPr lang="en-US" altLang="en-US" dirty="0">
              <a:solidFill>
                <a:schemeClr val="accent6"/>
              </a:solidFill>
              <a:effectLst/>
            </a:endParaRPr>
          </a:p>
          <a:p>
            <a:pPr lvl="1"/>
            <a:r>
              <a:rPr lang="en-US" altLang="en-US" dirty="0" err="1">
                <a:solidFill>
                  <a:schemeClr val="accent6"/>
                </a:solidFill>
                <a:effectLst/>
              </a:rPr>
              <a:t>outer_join</a:t>
            </a:r>
            <a:endParaRPr lang="en-US" altLang="en-US" dirty="0">
              <a:solidFill>
                <a:schemeClr val="accent6"/>
              </a:solidFill>
              <a:effectLst/>
            </a:endParaRPr>
          </a:p>
          <a:p>
            <a:pPr lvl="1"/>
            <a:r>
              <a:rPr lang="en-US" altLang="en-US" dirty="0" err="1">
                <a:solidFill>
                  <a:schemeClr val="accent6"/>
                </a:solidFill>
                <a:effectLst/>
              </a:rPr>
              <a:t>anti_join</a:t>
            </a:r>
            <a:endParaRPr lang="en-US" altLang="en-US" dirty="0">
              <a:solidFill>
                <a:schemeClr val="accent6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14928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19A9E1-3EF4-944C-B360-B923420252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751013" y="1371600"/>
            <a:ext cx="3657600" cy="36576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40CAD84-9920-404B-9343-D5A5791468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dirty="0"/>
              <a:t>A small bank mostly active in Texas</a:t>
            </a:r>
          </a:p>
          <a:p>
            <a:r>
              <a:rPr lang="en-US" dirty="0"/>
              <a:t>The story takes place around 2003</a:t>
            </a:r>
            <a:endParaRPr lang="en-US" altLang="en-US" dirty="0"/>
          </a:p>
          <a:p>
            <a:r>
              <a:rPr lang="en-US" altLang="en-US" dirty="0"/>
              <a:t>Big questions</a:t>
            </a:r>
          </a:p>
          <a:p>
            <a:pPr lvl="1"/>
            <a:r>
              <a:rPr lang="en-US" altLang="en-US" dirty="0"/>
              <a:t>Are online customers more profitable?</a:t>
            </a:r>
          </a:p>
          <a:p>
            <a:pPr lvl="1"/>
            <a:r>
              <a:rPr lang="en-US" altLang="en-US" dirty="0"/>
              <a:t>Is going online lead to higher profits?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7825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65938-61E8-D94D-8399-324B6F0E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4</a:t>
            </a:r>
            <a:br>
              <a:rPr lang="en-US" dirty="0"/>
            </a:br>
            <a:r>
              <a:rPr lang="en-US" dirty="0"/>
              <a:t>Difference between Online &amp; Offline Controlling for DEMOGRAPHIC VARIABLES</a:t>
            </a:r>
          </a:p>
        </p:txBody>
      </p:sp>
      <p:sp>
        <p:nvSpPr>
          <p:cNvPr id="12" name="Text Box 5">
            <a:extLst>
              <a:ext uri="{FF2B5EF4-FFF2-40B4-BE49-F238E27FC236}">
                <a16:creationId xmlns:a16="http://schemas.microsoft.com/office/drawing/2014/main" id="{0075BF44-E487-4F43-A105-A3ED7BFA6F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5429345"/>
            <a:ext cx="90678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hlink"/>
              </a:buClr>
              <a:buSzPct val="110000"/>
              <a:buFont typeface="Wingdings" pitchFamily="2" charset="2"/>
              <a:buBlip>
                <a:blip r:embed="rId2"/>
              </a:buBlip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800" dirty="0">
                <a:solidFill>
                  <a:srgbClr val="FF0000"/>
                </a:solidFill>
                <a:latin typeface="Helvetica" pitchFamily="2" charset="0"/>
              </a:rPr>
              <a:t>We DO have evidence that the two groups are different!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4B3BE55-C91F-0D48-9C10-1C508C7B06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5338799"/>
              </p:ext>
            </p:extLst>
          </p:nvPr>
        </p:nvGraphicFramePr>
        <p:xfrm>
          <a:off x="533400" y="3289300"/>
          <a:ext cx="11049000" cy="1879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02230">
                  <a:extLst>
                    <a:ext uri="{9D8B030D-6E8A-4147-A177-3AD203B41FA5}">
                      <a16:colId xmlns:a16="http://schemas.microsoft.com/office/drawing/2014/main" val="1776128329"/>
                    </a:ext>
                  </a:extLst>
                </a:gridCol>
                <a:gridCol w="1593918">
                  <a:extLst>
                    <a:ext uri="{9D8B030D-6E8A-4147-A177-3AD203B41FA5}">
                      <a16:colId xmlns:a16="http://schemas.microsoft.com/office/drawing/2014/main" val="3985112588"/>
                    </a:ext>
                  </a:extLst>
                </a:gridCol>
                <a:gridCol w="1749334">
                  <a:extLst>
                    <a:ext uri="{9D8B030D-6E8A-4147-A177-3AD203B41FA5}">
                      <a16:colId xmlns:a16="http://schemas.microsoft.com/office/drawing/2014/main" val="3307149078"/>
                    </a:ext>
                  </a:extLst>
                </a:gridCol>
                <a:gridCol w="1257786">
                  <a:extLst>
                    <a:ext uri="{9D8B030D-6E8A-4147-A177-3AD203B41FA5}">
                      <a16:colId xmlns:a16="http://schemas.microsoft.com/office/drawing/2014/main" val="4200558154"/>
                    </a:ext>
                  </a:extLst>
                </a:gridCol>
                <a:gridCol w="1445732">
                  <a:extLst>
                    <a:ext uri="{9D8B030D-6E8A-4147-A177-3AD203B41FA5}">
                      <a16:colId xmlns:a16="http://schemas.microsoft.com/office/drawing/2014/main" val="276903065"/>
                    </a:ext>
                  </a:extLst>
                </a:gridCol>
              </a:tblGrid>
              <a:tr h="469900">
                <a:tc>
                  <a:txBody>
                    <a:bodyPr/>
                    <a:lstStyle/>
                    <a:p>
                      <a:pPr algn="l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Estimate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Std. Error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t value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Pr(&gt;|t|)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5792873"/>
                  </a:ext>
                </a:extLst>
              </a:tr>
              <a:tr h="4699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(Intercept)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57.03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2.60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21.92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0.00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8953440"/>
                  </a:ext>
                </a:extLst>
              </a:tr>
              <a:tr h="4699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factor(online9)1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13.79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4.65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2.97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0.00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73209633"/>
                  </a:ext>
                </a:extLst>
              </a:tr>
              <a:tr h="4699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>
                          <a:effectLst/>
                        </a:rPr>
                        <a:t>age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17.68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0.67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>
                          <a:effectLst/>
                        </a:rPr>
                        <a:t>26.40</a:t>
                      </a:r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u="none" strike="noStrike" dirty="0">
                          <a:effectLst/>
                        </a:rPr>
                        <a:t>0.00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29288557"/>
                  </a:ext>
                </a:extLst>
              </a:tr>
            </a:tbl>
          </a:graphicData>
        </a:graphic>
      </p:graphicFrame>
      <p:sp>
        <p:nvSpPr>
          <p:cNvPr id="11" name="Oval 4">
            <a:extLst>
              <a:ext uri="{FF2B5EF4-FFF2-40B4-BE49-F238E27FC236}">
                <a16:creationId xmlns:a16="http://schemas.microsoft.com/office/drawing/2014/main" id="{B2A4B2F9-E6C5-2749-AE7A-C2B8D70DF0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15600" y="4260476"/>
            <a:ext cx="1371600" cy="381000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lr>
                <a:schemeClr val="hlink"/>
              </a:buClr>
              <a:buSzPct val="110000"/>
              <a:buFont typeface="Wingdings" pitchFamily="2" charset="2"/>
              <a:buBlip>
                <a:blip r:embed="rId2"/>
              </a:buBlip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</p:spTree>
    <p:extLst>
      <p:ext uri="{BB962C8B-B14F-4D97-AF65-F5344CB8AC3E}">
        <p14:creationId xmlns:p14="http://schemas.microsoft.com/office/powerpoint/2010/main" val="2162423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ED3F3-C6A8-6848-83FC-EE3BC0436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Variables</a:t>
            </a:r>
            <a:br>
              <a:rPr lang="en-US" dirty="0"/>
            </a:br>
            <a:r>
              <a:rPr lang="en-US" dirty="0"/>
              <a:t>In Analyzing the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E6893-C962-B245-853C-429DAAF72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Omitting important variables from the analysis can introduce bias to the coefficient estimate and p-value</a:t>
            </a:r>
          </a:p>
          <a:p>
            <a:r>
              <a:rPr lang="en-US" dirty="0"/>
              <a:t>We should strive to include all important variables</a:t>
            </a:r>
          </a:p>
          <a:p>
            <a:r>
              <a:rPr lang="en-US" dirty="0"/>
              <a:t>But, the challenge is: were to stop.</a:t>
            </a:r>
          </a:p>
        </p:txBody>
      </p:sp>
    </p:spTree>
    <p:extLst>
      <p:ext uri="{BB962C8B-B14F-4D97-AF65-F5344CB8AC3E}">
        <p14:creationId xmlns:p14="http://schemas.microsoft.com/office/powerpoint/2010/main" val="390719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65938-61E8-D94D-8399-324B6F0E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4</a:t>
            </a:r>
            <a:br>
              <a:rPr lang="en-US" dirty="0"/>
            </a:br>
            <a:r>
              <a:rPr lang="en-US" dirty="0"/>
              <a:t>Difference between Online &amp; Offline Controlling for DEMOGRAPHIC VARIABLES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4E55DE3-2A4D-F844-A17D-D067CE7C07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5835395"/>
              </p:ext>
            </p:extLst>
          </p:nvPr>
        </p:nvGraphicFramePr>
        <p:xfrm>
          <a:off x="609600" y="2667000"/>
          <a:ext cx="11049000" cy="31241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310316">
                  <a:extLst>
                    <a:ext uri="{9D8B030D-6E8A-4147-A177-3AD203B41FA5}">
                      <a16:colId xmlns:a16="http://schemas.microsoft.com/office/drawing/2014/main" val="1971642412"/>
                    </a:ext>
                  </a:extLst>
                </a:gridCol>
                <a:gridCol w="1512708">
                  <a:extLst>
                    <a:ext uri="{9D8B030D-6E8A-4147-A177-3AD203B41FA5}">
                      <a16:colId xmlns:a16="http://schemas.microsoft.com/office/drawing/2014/main" val="2078999030"/>
                    </a:ext>
                  </a:extLst>
                </a:gridCol>
                <a:gridCol w="1660203">
                  <a:extLst>
                    <a:ext uri="{9D8B030D-6E8A-4147-A177-3AD203B41FA5}">
                      <a16:colId xmlns:a16="http://schemas.microsoft.com/office/drawing/2014/main" val="3067089271"/>
                    </a:ext>
                  </a:extLst>
                </a:gridCol>
                <a:gridCol w="1193702">
                  <a:extLst>
                    <a:ext uri="{9D8B030D-6E8A-4147-A177-3AD203B41FA5}">
                      <a16:colId xmlns:a16="http://schemas.microsoft.com/office/drawing/2014/main" val="3168407274"/>
                    </a:ext>
                  </a:extLst>
                </a:gridCol>
                <a:gridCol w="1372071">
                  <a:extLst>
                    <a:ext uri="{9D8B030D-6E8A-4147-A177-3AD203B41FA5}">
                      <a16:colId xmlns:a16="http://schemas.microsoft.com/office/drawing/2014/main" val="641824686"/>
                    </a:ext>
                  </a:extLst>
                </a:gridCol>
              </a:tblGrid>
              <a:tr h="446314">
                <a:tc>
                  <a:txBody>
                    <a:bodyPr/>
                    <a:lstStyle/>
                    <a:p>
                      <a:pPr algn="l" fontAlgn="b"/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Estimate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Std. Error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t value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Pr(&gt;|t|)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extLst>
                  <a:ext uri="{0D108BD9-81ED-4DB2-BD59-A6C34878D82A}">
                    <a16:rowId xmlns:a16="http://schemas.microsoft.com/office/drawing/2014/main" val="3364022803"/>
                  </a:ext>
                </a:extLst>
              </a:tr>
              <a:tr h="446314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(Intercept)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-87.25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6.46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-13.50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0.00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extLst>
                  <a:ext uri="{0D108BD9-81ED-4DB2-BD59-A6C34878D82A}">
                    <a16:rowId xmlns:a16="http://schemas.microsoft.com/office/drawing/2014/main" val="1310364824"/>
                  </a:ext>
                </a:extLst>
              </a:tr>
              <a:tr h="446314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factor(online9)1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11.87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4.65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2.55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0.01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extLst>
                  <a:ext uri="{0D108BD9-81ED-4DB2-BD59-A6C34878D82A}">
                    <a16:rowId xmlns:a16="http://schemas.microsoft.com/office/drawing/2014/main" val="3614639131"/>
                  </a:ext>
                </a:extLst>
              </a:tr>
              <a:tr h="446314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age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26.89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1.08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24.94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0.00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extLst>
                  <a:ext uri="{0D108BD9-81ED-4DB2-BD59-A6C34878D82A}">
                    <a16:rowId xmlns:a16="http://schemas.microsoft.com/office/drawing/2014/main" val="3134488522"/>
                  </a:ext>
                </a:extLst>
              </a:tr>
              <a:tr h="446314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income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18.77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0.75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25.09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0.00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extLst>
                  <a:ext uri="{0D108BD9-81ED-4DB2-BD59-A6C34878D82A}">
                    <a16:rowId xmlns:a16="http://schemas.microsoft.com/office/drawing/2014/main" val="1870443013"/>
                  </a:ext>
                </a:extLst>
              </a:tr>
              <a:tr h="446314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factor(missing_age)TRUE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94.31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9.18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10.28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0.00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extLst>
                  <a:ext uri="{0D108BD9-81ED-4DB2-BD59-A6C34878D82A}">
                    <a16:rowId xmlns:a16="http://schemas.microsoft.com/office/drawing/2014/main" val="768841094"/>
                  </a:ext>
                </a:extLst>
              </a:tr>
              <a:tr h="446314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>
                          <a:effectLst/>
                        </a:rPr>
                        <a:t>factor(missing_income)TRUE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63.55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9.05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>
                          <a:effectLst/>
                        </a:rPr>
                        <a:t>7.02</a:t>
                      </a:r>
                      <a:endParaRPr lang="en-US" sz="2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700" u="none" strike="noStrike" dirty="0">
                          <a:effectLst/>
                        </a:rPr>
                        <a:t>0.00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01" marR="8401" marT="9047" marB="0" anchor="b"/>
                </a:tc>
                <a:extLst>
                  <a:ext uri="{0D108BD9-81ED-4DB2-BD59-A6C34878D82A}">
                    <a16:rowId xmlns:a16="http://schemas.microsoft.com/office/drawing/2014/main" val="561199907"/>
                  </a:ext>
                </a:extLst>
              </a:tr>
            </a:tbl>
          </a:graphicData>
        </a:graphic>
      </p:graphicFrame>
      <p:sp>
        <p:nvSpPr>
          <p:cNvPr id="11" name="Oval 4">
            <a:extLst>
              <a:ext uri="{FF2B5EF4-FFF2-40B4-BE49-F238E27FC236}">
                <a16:creationId xmlns:a16="http://schemas.microsoft.com/office/drawing/2014/main" id="{B2A4B2F9-E6C5-2749-AE7A-C2B8D70DF0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29900" y="3600903"/>
            <a:ext cx="1371600" cy="381000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l" eaLnBrk="0" hangingPunct="0">
              <a:spcBef>
                <a:spcPct val="20000"/>
              </a:spcBef>
              <a:buClr>
                <a:schemeClr val="hlink"/>
              </a:buClr>
              <a:buSzPct val="110000"/>
              <a:buFont typeface="Wingdings" pitchFamily="2" charset="2"/>
              <a:buBlip>
                <a:blip r:embed="rId2"/>
              </a:buBlip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2400"/>
          </a:p>
        </p:txBody>
      </p:sp>
      <p:sp>
        <p:nvSpPr>
          <p:cNvPr id="12" name="Text Box 5">
            <a:extLst>
              <a:ext uri="{FF2B5EF4-FFF2-40B4-BE49-F238E27FC236}">
                <a16:creationId xmlns:a16="http://schemas.microsoft.com/office/drawing/2014/main" id="{0075BF44-E487-4F43-A105-A3ED7BFA6F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5943598"/>
            <a:ext cx="90678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l" eaLnBrk="0" hangingPunct="0">
              <a:spcBef>
                <a:spcPct val="20000"/>
              </a:spcBef>
              <a:buClr>
                <a:schemeClr val="hlink"/>
              </a:buClr>
              <a:buSzPct val="110000"/>
              <a:buFont typeface="Wingdings" pitchFamily="2" charset="2"/>
              <a:buBlip>
                <a:blip r:embed="rId2"/>
              </a:buBlip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algn="l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algn="l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algn="l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algn="l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800" dirty="0">
                <a:solidFill>
                  <a:srgbClr val="FF0000"/>
                </a:solidFill>
                <a:latin typeface="Helvetica" pitchFamily="2" charset="0"/>
              </a:rPr>
              <a:t>We DO have evidence that the two groups are different</a:t>
            </a:r>
          </a:p>
        </p:txBody>
      </p:sp>
    </p:spTree>
    <p:extLst>
      <p:ext uri="{BB962C8B-B14F-4D97-AF65-F5344CB8AC3E}">
        <p14:creationId xmlns:p14="http://schemas.microsoft.com/office/powerpoint/2010/main" val="20838570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E92CCDE-706F-F149-BC11-1B94F157A3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question 5</a:t>
            </a:r>
          </a:p>
        </p:txBody>
      </p:sp>
      <p:sp>
        <p:nvSpPr>
          <p:cNvPr id="10243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0C0B45BE-7A27-5A47-BF37-0A3083898E6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To what extent the profit in 1999 can help us predict profit in 2000?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88561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EFC44A7-66B3-9941-A869-766596C47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508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03B365-F5FE-8441-9D4F-0AB019340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19A9E1-3EF4-944C-B360-B923420252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51013" y="1685131"/>
            <a:ext cx="3657600" cy="36576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F76C6-1E45-A541-8A6E-B229DC0DFB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40CAD84-9920-404B-9343-D5A57914681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en-US" dirty="0"/>
              <a:t>A sample</a:t>
            </a:r>
          </a:p>
          <a:p>
            <a:pPr lvl="1"/>
            <a:r>
              <a:rPr lang="en-US" dirty="0"/>
              <a:t>20,000 customers</a:t>
            </a:r>
          </a:p>
          <a:p>
            <a:pPr lvl="1"/>
            <a:r>
              <a:rPr lang="en-US" dirty="0"/>
              <a:t>randomly selected</a:t>
            </a:r>
          </a:p>
          <a:p>
            <a:r>
              <a:rPr lang="en-US" dirty="0"/>
              <a:t>First, we handle</a:t>
            </a:r>
          </a:p>
          <a:p>
            <a:pPr lvl="1"/>
            <a:r>
              <a:rPr lang="en-US" dirty="0"/>
              <a:t>missing values</a:t>
            </a:r>
          </a:p>
          <a:p>
            <a:pPr lvl="1"/>
            <a:r>
              <a:rPr lang="en-US" dirty="0"/>
              <a:t>categorical variables</a:t>
            </a:r>
          </a:p>
          <a:p>
            <a:r>
              <a:rPr lang="en-US" dirty="0"/>
              <a:t>Then, analyze and answer questions</a:t>
            </a:r>
          </a:p>
        </p:txBody>
      </p:sp>
    </p:spTree>
    <p:extLst>
      <p:ext uri="{BB962C8B-B14F-4D97-AF65-F5344CB8AC3E}">
        <p14:creationId xmlns:p14="http://schemas.microsoft.com/office/powerpoint/2010/main" val="2423409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3FDF7AF8-85CE-6C44-A634-A0550710C7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Alternative Methods of Handling missing data</a:t>
            </a:r>
          </a:p>
        </p:txBody>
      </p:sp>
      <p:sp>
        <p:nvSpPr>
          <p:cNvPr id="7171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4C080880-A454-864F-A014-A8B088BE20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Delete the record</a:t>
            </a:r>
          </a:p>
          <a:p>
            <a:pPr lvl="1"/>
            <a:r>
              <a:rPr lang="en-US" altLang="en-US" dirty="0"/>
              <a:t>If you have plenty of the data this can be best method</a:t>
            </a:r>
          </a:p>
          <a:p>
            <a:r>
              <a:rPr lang="en-US" altLang="en-US" dirty="0"/>
              <a:t>Replace with imputed value (such as mean median)</a:t>
            </a:r>
          </a:p>
          <a:p>
            <a:pPr lvl="1"/>
            <a:r>
              <a:rPr lang="en-US" altLang="en-US" dirty="0"/>
              <a:t>Reduces the correlations between variables</a:t>
            </a:r>
          </a:p>
          <a:p>
            <a:r>
              <a:rPr lang="en-US" altLang="en-US" dirty="0"/>
              <a:t>Replace with 0 and add a dummy variable</a:t>
            </a:r>
          </a:p>
          <a:p>
            <a:pPr lvl="1"/>
            <a:r>
              <a:rPr lang="en-US" altLang="en-US" dirty="0"/>
              <a:t>If missing 1 otherwise 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09941595-9D08-3644-B99F-C46AE44D99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Handling categorical variables</a:t>
            </a:r>
          </a:p>
        </p:txBody>
      </p:sp>
      <p:sp>
        <p:nvSpPr>
          <p:cNvPr id="8195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D5677BB6-F8ED-EF44-8EA2-28F3216BE1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Use </a:t>
            </a:r>
            <a:r>
              <a:rPr lang="en-US" altLang="en-US" dirty="0">
                <a:solidFill>
                  <a:schemeClr val="accent6"/>
                </a:solidFill>
              </a:rPr>
              <a:t>factor</a:t>
            </a:r>
            <a:r>
              <a:rPr lang="en-US" altLang="en-US" dirty="0"/>
              <a:t> function in R.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122BDD6B-F9ED-FD49-90F8-22748A4EB8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Pilgrim Bank (A) Questions</a:t>
            </a:r>
          </a:p>
        </p:txBody>
      </p:sp>
      <p:sp>
        <p:nvSpPr>
          <p:cNvPr id="9219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E71BE325-CF28-C748-B90C-D6A5E4F79E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How much variation in profitability is observed across customers and how could Pilgrim best deal with this variability?</a:t>
            </a:r>
          </a:p>
          <a:p>
            <a:r>
              <a:rPr lang="en-US" altLang="en-US" dirty="0"/>
              <a:t>Based on the 1999 sample of customers, what can Green conclude about the average profitability of Pilgrim Bank customers?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122BDD6B-F9ED-FD49-90F8-22748A4EB8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Pilgrim Bank (A) Questions</a:t>
            </a:r>
          </a:p>
        </p:txBody>
      </p:sp>
      <p:sp>
        <p:nvSpPr>
          <p:cNvPr id="9219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E71BE325-CF28-C748-B90C-D6A5E4F79E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Is the difference in average profitability between online and offline customers in the sample indicative of a meaningful difference in profitability across these groups in the entire population of Pilgrim Bank’s customers?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122BDD6B-F9ED-FD49-90F8-22748A4EB8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Pilgrim Bank (A) Questions</a:t>
            </a:r>
          </a:p>
        </p:txBody>
      </p:sp>
      <p:sp>
        <p:nvSpPr>
          <p:cNvPr id="9219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E71BE325-CF28-C748-B90C-D6A5E4F79E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What is the role of customer demographics in comparing online and offline profitability?</a:t>
            </a:r>
          </a:p>
          <a:p>
            <a:r>
              <a:rPr lang="en-US" altLang="en-US" dirty="0"/>
              <a:t>Can cause and effect be established between online usage and customer profitability?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9FE8CC3D-24C0-7C46-8BEA-2261686F65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Question 1</a:t>
            </a:r>
          </a:p>
        </p:txBody>
      </p:sp>
      <p:sp>
        <p:nvSpPr>
          <p:cNvPr id="5123" name="Rectangle 3" descr="Rectangle: Click to edit Master text styles&#13;&#10;Second level&#13;&#10;Third level&#13;&#10;Fourth level&#13;&#10;Fifth level">
            <a:extLst>
              <a:ext uri="{FF2B5EF4-FFF2-40B4-BE49-F238E27FC236}">
                <a16:creationId xmlns:a16="http://schemas.microsoft.com/office/drawing/2014/main" id="{E8AA2D2C-08F9-474C-93EB-EAD9CBA984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How much variation in profitability is observed across customers?</a:t>
            </a:r>
          </a:p>
          <a:p>
            <a:r>
              <a:rPr lang="en-US" altLang="en-US" dirty="0"/>
              <a:t>How could Pilgrim best deal with this variability?</a:t>
            </a:r>
          </a:p>
        </p:txBody>
      </p:sp>
    </p:spTree>
    <p:extLst>
      <p:ext uri="{BB962C8B-B14F-4D97-AF65-F5344CB8AC3E}">
        <p14:creationId xmlns:p14="http://schemas.microsoft.com/office/powerpoint/2010/main" val="7326011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 Helvetica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Helvetic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 Helvetica" id="{CFC902F3-D917-7945-8B93-9E92C31F6C0F}" vid="{89095181-FB33-6C41-A22B-10647CBCD977}"/>
    </a:ext>
  </a:extLst>
</a:theme>
</file>

<file path=ppt/theme/theme2.xml><?xml version="1.0" encoding="utf-8"?>
<a:theme xmlns:a="http://schemas.openxmlformats.org/drawingml/2006/main" name="1_Mesh Helvetica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Helvetic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 Helvetica" id="{870BB50E-633B-D849-A82D-9AFB00035687}" vid="{9E22665D-C12F-DE4B-83F9-96734D263D28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 Helvetica</Template>
  <TotalTime>9207</TotalTime>
  <Words>742</Words>
  <Application>Microsoft Macintosh PowerPoint</Application>
  <PresentationFormat>Widescreen</PresentationFormat>
  <Paragraphs>162</Paragraphs>
  <Slides>24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Helvetica</vt:lpstr>
      <vt:lpstr>Tahoma</vt:lpstr>
      <vt:lpstr>Times New Roman</vt:lpstr>
      <vt:lpstr>Mesh Helvetica</vt:lpstr>
      <vt:lpstr>1_Mesh Helvetica</vt:lpstr>
      <vt:lpstr>Seminar in Marketing Analytics</vt:lpstr>
      <vt:lpstr>PowerPoint Presentation</vt:lpstr>
      <vt:lpstr>PowerPoint Presentation</vt:lpstr>
      <vt:lpstr>Alternative Methods of Handling missing data</vt:lpstr>
      <vt:lpstr>Handling categorical variables</vt:lpstr>
      <vt:lpstr>Pilgrim Bank (A) Questions</vt:lpstr>
      <vt:lpstr>Pilgrim Bank (A) Questions</vt:lpstr>
      <vt:lpstr>Pilgrim Bank (A) Questions</vt:lpstr>
      <vt:lpstr>Question 1</vt:lpstr>
      <vt:lpstr>PowerPoint Presentation</vt:lpstr>
      <vt:lpstr>question 2</vt:lpstr>
      <vt:lpstr>question 3</vt:lpstr>
      <vt:lpstr>PowerPoint Presentation</vt:lpstr>
      <vt:lpstr>question 3</vt:lpstr>
      <vt:lpstr>Question 3 Difference between Online &amp; Offline</vt:lpstr>
      <vt:lpstr>Question 3 Is There a Difference between Groups</vt:lpstr>
      <vt:lpstr>question 4</vt:lpstr>
      <vt:lpstr>Data Preparation: Handling missing data</vt:lpstr>
      <vt:lpstr>Data Preparation: JOINING TWO Datasets</vt:lpstr>
      <vt:lpstr>Question 4 Difference between Online &amp; Offline Controlling for DEMOGRAPHIC VARIABLES</vt:lpstr>
      <vt:lpstr>Missing Variables In Analyzing the Relationships</vt:lpstr>
      <vt:lpstr>Question 4 Difference between Online &amp; Offline Controlling for DEMOGRAPHIC VARIABLES</vt:lpstr>
      <vt:lpstr>question 5</vt:lpstr>
      <vt:lpstr>PowerPoint Presentation</vt:lpstr>
    </vt:vector>
  </TitlesOfParts>
  <Manager/>
  <Company>San Francisco State University</Company>
  <LinksUpToDate>false</LinksUpToDate>
  <SharedDoc>false</SharedDoc>
  <HyperlinkBase/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10 - Linear Regression - Pilgrim Bank Case Study</dc:title>
  <dc:subject>Seminar in Marketing Analytics</dc:subject>
  <dc:creator>Sina Damangir</dc:creator>
  <cp:keywords/>
  <dc:description/>
  <cp:lastModifiedBy>Eduardo Carrascosa</cp:lastModifiedBy>
  <cp:revision>334</cp:revision>
  <dcterms:created xsi:type="dcterms:W3CDTF">2002-07-18T16:44:22Z</dcterms:created>
  <dcterms:modified xsi:type="dcterms:W3CDTF">2018-04-05T01:32:03Z</dcterms:modified>
  <cp:category/>
</cp:coreProperties>
</file>

<file path=docProps/thumbnail.jpeg>
</file>